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Arimo" panose="020B0604020202020204" charset="0"/>
      <p:regular r:id="rId28"/>
    </p:embeddedFont>
    <p:embeddedFont>
      <p:font typeface="Arimo Bold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Josefin Sans Bold" pitchFamily="2" charset="0"/>
      <p:regular r:id="rId35"/>
      <p:boldItalic r:id="rId36"/>
    </p:embeddedFont>
    <p:embeddedFont>
      <p:font typeface="Josefin Sans Regular" panose="020B0604020202020204" charset="0"/>
      <p:regular r:id="rId37"/>
    </p:embeddedFont>
    <p:embeddedFont>
      <p:font typeface="Noto Sans" panose="020B050204050402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12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0.svg"/><Relationship Id="rId7" Type="http://schemas.openxmlformats.org/officeDocument/2006/relationships/image" Target="../media/image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02445" y="2661320"/>
            <a:ext cx="8217084" cy="4964360"/>
            <a:chOff x="0" y="0"/>
            <a:chExt cx="10956112" cy="6619147"/>
          </a:xfrm>
        </p:grpSpPr>
        <p:sp>
          <p:nvSpPr>
            <p:cNvPr id="3" name="TextBox 3"/>
            <p:cNvSpPr txBox="1"/>
            <p:nvPr/>
          </p:nvSpPr>
          <p:spPr>
            <a:xfrm>
              <a:off x="0" y="1698860"/>
              <a:ext cx="10956112" cy="3193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67"/>
                </a:lnSpc>
              </a:pPr>
              <a:r>
                <a:rPr lang="en-US" sz="8274">
                  <a:solidFill>
                    <a:srgbClr val="F7B4A7"/>
                  </a:solidFill>
                  <a:latin typeface="Josefin Sans Bold Bold"/>
                </a:rPr>
                <a:t>Rostering problem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1755"/>
              <a:ext cx="10956112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46">
                  <a:solidFill>
                    <a:srgbClr val="94DDDE"/>
                  </a:solidFill>
                  <a:latin typeface="Josefin Sans Regular"/>
                </a:rPr>
                <a:t>GROUP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858165"/>
              <a:ext cx="10956112" cy="766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94DDDE"/>
                  </a:solidFill>
                  <a:latin typeface="Josefin Sans Regular"/>
                </a:rPr>
                <a:t>Fundamentals of optimization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2834" y="-1921745"/>
            <a:ext cx="6755642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03834" y="1790711"/>
            <a:ext cx="1194327" cy="258614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2095190" y="2021154"/>
            <a:ext cx="5357753" cy="559158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947148" y="1264426"/>
            <a:ext cx="3144039" cy="24409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24872" y="5005800"/>
            <a:ext cx="1894295" cy="42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011803" y="7612736"/>
            <a:ext cx="34863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57043" y="1347348"/>
            <a:ext cx="513183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94114" y="6802261"/>
            <a:ext cx="11006942" cy="232541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18457" y="1347348"/>
            <a:ext cx="9768230" cy="2636786"/>
            <a:chOff x="0" y="0"/>
            <a:chExt cx="13024306" cy="3515715"/>
          </a:xfrm>
        </p:grpSpPr>
        <p:sp>
          <p:nvSpPr>
            <p:cNvPr id="5" name="TextBox 5"/>
            <p:cNvSpPr txBox="1"/>
            <p:nvPr/>
          </p:nvSpPr>
          <p:spPr>
            <a:xfrm>
              <a:off x="0" y="623570"/>
              <a:ext cx="1302430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CSP solution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21631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18457" y="2862905"/>
            <a:ext cx="10552001" cy="301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1. Decision Variables 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+) X[i,j,k] = 1 if staff i work on phase k of day j , 0 otherwise Such that: 1≤i≤ N, 1 ≤ j ≤ D, 1 ≤ k ≤ 4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+) Y[i,j] = 1 if staff i have a day off on day j, 0 otherwise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2350"/>
          <a:stretch>
            <a:fillRect/>
          </a:stretch>
        </p:blipFill>
        <p:spPr>
          <a:xfrm>
            <a:off x="10633644" y="481439"/>
            <a:ext cx="7363533" cy="44171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2900" y="2015767"/>
            <a:ext cx="9768230" cy="6574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Josefin Sans Bold Bold"/>
              </a:rPr>
              <a:t>2.Constraints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1616"/>
                </a:solidFill>
                <a:latin typeface="Arimo Bold"/>
              </a:rPr>
              <a:t>Each employee works no more than one shift every day</a:t>
            </a:r>
            <a:r>
              <a:rPr lang="en-US" sz="2799" dirty="0">
                <a:solidFill>
                  <a:srgbClr val="000000"/>
                </a:solidFill>
                <a:latin typeface="Arimo Bold"/>
              </a:rPr>
              <a:t>:</a:t>
            </a:r>
          </a:p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Josefin Sans Bold Bold"/>
              </a:rPr>
              <a:t>                   </a:t>
            </a:r>
            <a:r>
              <a:rPr lang="en-US" sz="2799" dirty="0">
                <a:solidFill>
                  <a:srgbClr val="000000"/>
                </a:solidFill>
                <a:latin typeface="Arimo Bold"/>
              </a:rPr>
              <a:t>X[</a:t>
            </a:r>
            <a:r>
              <a:rPr lang="en-US" sz="2799" dirty="0" err="1">
                <a:solidFill>
                  <a:srgbClr val="000000"/>
                </a:solidFill>
                <a:latin typeface="Arimo Bold"/>
              </a:rPr>
              <a:t>i,j,k</a:t>
            </a:r>
            <a:r>
              <a:rPr lang="en-US" sz="2799" dirty="0">
                <a:solidFill>
                  <a:srgbClr val="000000"/>
                </a:solidFill>
                <a:latin typeface="Arimo Bold"/>
              </a:rPr>
              <a:t>] ≤ 1,for1 ≤</a:t>
            </a:r>
            <a:r>
              <a:rPr lang="en-US" sz="2799" dirty="0" err="1">
                <a:solidFill>
                  <a:srgbClr val="000000"/>
                </a:solidFill>
                <a:latin typeface="Arimo Bold"/>
              </a:rPr>
              <a:t>i</a:t>
            </a:r>
            <a:r>
              <a:rPr lang="en-US" sz="2799" dirty="0">
                <a:solidFill>
                  <a:srgbClr val="000000"/>
                </a:solidFill>
                <a:latin typeface="Arimo Bold"/>
              </a:rPr>
              <a:t>≤ N,1 ≤ j ≤ D s.t Y[j] = 0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1616"/>
                </a:solidFill>
                <a:latin typeface="Arimo Bold"/>
              </a:rPr>
              <a:t>Employees can have a day off after having a night shift on the previous day:</a:t>
            </a:r>
          </a:p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Josefin Sans Bold Bold"/>
              </a:rPr>
              <a:t>        </a:t>
            </a:r>
            <a:r>
              <a:rPr lang="en-US" sz="2799" dirty="0">
                <a:solidFill>
                  <a:srgbClr val="000000"/>
                </a:solidFill>
                <a:latin typeface="Arimo Bold"/>
              </a:rPr>
              <a:t>X[i,j-1,4] +       X[</a:t>
            </a:r>
            <a:r>
              <a:rPr lang="en-US" sz="2799" dirty="0" err="1">
                <a:solidFill>
                  <a:srgbClr val="000000"/>
                </a:solidFill>
                <a:latin typeface="Arimo Bold"/>
              </a:rPr>
              <a:t>i,j,k</a:t>
            </a:r>
            <a:r>
              <a:rPr lang="en-US" sz="2799" dirty="0">
                <a:solidFill>
                  <a:srgbClr val="000000"/>
                </a:solidFill>
                <a:latin typeface="Arimo Bold"/>
              </a:rPr>
              <a:t>] =1 ,for 1 ≤</a:t>
            </a:r>
            <a:r>
              <a:rPr lang="en-US" sz="2799" dirty="0" err="1">
                <a:solidFill>
                  <a:srgbClr val="000000"/>
                </a:solidFill>
                <a:latin typeface="Arimo Bold"/>
              </a:rPr>
              <a:t>i</a:t>
            </a:r>
            <a:r>
              <a:rPr lang="en-US" sz="2799" dirty="0">
                <a:solidFill>
                  <a:srgbClr val="000000"/>
                </a:solidFill>
                <a:latin typeface="Arimo Bold"/>
              </a:rPr>
              <a:t>≤ N,1 ≤ j ≤ D,</a:t>
            </a:r>
          </a:p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Josefin Sans Bold Bold"/>
              </a:rPr>
              <a:t>                                  </a:t>
            </a:r>
            <a:r>
              <a:rPr lang="en-US" sz="2799" dirty="0">
                <a:solidFill>
                  <a:srgbClr val="000000"/>
                </a:solidFill>
                <a:latin typeface="Arimo Bold"/>
              </a:rPr>
              <a:t>Y[j] = 0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1616"/>
                </a:solidFill>
                <a:latin typeface="Arimo Bold"/>
              </a:rPr>
              <a:t>Employees will not work on their off days</a:t>
            </a:r>
            <a:r>
              <a:rPr lang="en-US" sz="2799" dirty="0">
                <a:solidFill>
                  <a:srgbClr val="000000"/>
                </a:solidFill>
                <a:latin typeface="Arimo Bold"/>
              </a:rPr>
              <a:t>:</a:t>
            </a:r>
          </a:p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Josefin Sans Bold Bold"/>
              </a:rPr>
              <a:t>         m[</a:t>
            </a:r>
            <a:r>
              <a:rPr lang="en-US" sz="2799" dirty="0" err="1">
                <a:solidFill>
                  <a:srgbClr val="000000"/>
                </a:solidFill>
                <a:latin typeface="Josefin Sans Bold Bold"/>
              </a:rPr>
              <a:t>i</a:t>
            </a:r>
            <a:r>
              <a:rPr lang="en-US" sz="2799" dirty="0">
                <a:solidFill>
                  <a:srgbClr val="000000"/>
                </a:solidFill>
                <a:latin typeface="Josefin Sans Bold Bold"/>
              </a:rPr>
              <a:t>]= ∑1 ≤ j ≤ DX[i,j,4], for 1 ≤</a:t>
            </a:r>
            <a:r>
              <a:rPr lang="en-US" sz="2799" dirty="0" err="1">
                <a:solidFill>
                  <a:srgbClr val="000000"/>
                </a:solidFill>
                <a:latin typeface="Josefin Sans Bold Bold"/>
              </a:rPr>
              <a:t>i</a:t>
            </a:r>
            <a:r>
              <a:rPr lang="en-US" sz="2799" dirty="0">
                <a:solidFill>
                  <a:srgbClr val="000000"/>
                </a:solidFill>
                <a:latin typeface="Josefin Sans Bold Bold"/>
              </a:rPr>
              <a:t>≤ N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1616"/>
                </a:solidFill>
                <a:latin typeface="Arimo Bold"/>
              </a:rPr>
              <a:t>Each shift will have at least α employees and β at most</a:t>
            </a:r>
            <a:r>
              <a:rPr lang="en-US" sz="2799" dirty="0">
                <a:solidFill>
                  <a:srgbClr val="000000"/>
                </a:solidFill>
                <a:latin typeface="Arimo Bold"/>
              </a:rPr>
              <a:t>:</a:t>
            </a:r>
          </a:p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Josefin Sans Bold"/>
              </a:rPr>
              <a:t>           </a:t>
            </a:r>
            <a:r>
              <a:rPr lang="en-US" sz="2799" dirty="0">
                <a:solidFill>
                  <a:srgbClr val="000000"/>
                </a:solidFill>
                <a:latin typeface="Arimo Bold"/>
              </a:rPr>
              <a:t>α≤       X[</a:t>
            </a:r>
            <a:r>
              <a:rPr lang="en-US" sz="2799" dirty="0" err="1">
                <a:solidFill>
                  <a:srgbClr val="000000"/>
                </a:solidFill>
                <a:latin typeface="Arimo Bold"/>
              </a:rPr>
              <a:t>i,j,k</a:t>
            </a:r>
            <a:r>
              <a:rPr lang="en-US" sz="2799" dirty="0">
                <a:solidFill>
                  <a:srgbClr val="000000"/>
                </a:solidFill>
                <a:latin typeface="Arimo Bold"/>
              </a:rPr>
              <a:t>] ≤β ,for1 ≤ j ≤ D, 1 ≤ k ≤ 4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18457" y="351305"/>
            <a:ext cx="9768230" cy="2636786"/>
            <a:chOff x="0" y="0"/>
            <a:chExt cx="13024306" cy="3515715"/>
          </a:xfrm>
        </p:grpSpPr>
        <p:sp>
          <p:nvSpPr>
            <p:cNvPr id="5" name="TextBox 5"/>
            <p:cNvSpPr txBox="1"/>
            <p:nvPr/>
          </p:nvSpPr>
          <p:spPr>
            <a:xfrm>
              <a:off x="0" y="623570"/>
              <a:ext cx="1302430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CSP solution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21631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365005" y="5414015"/>
            <a:ext cx="1894295" cy="425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642181" y="5967055"/>
            <a:ext cx="3144039" cy="24409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52028566-CB12-4BEB-8F55-7F42A78B8D4F}"/>
                  </a:ext>
                </a:extLst>
              </p:cNvPr>
              <p:cNvSpPr txBox="1"/>
              <p:nvPr/>
            </p:nvSpPr>
            <p:spPr>
              <a:xfrm>
                <a:off x="-2362200" y="3423918"/>
                <a:ext cx="9144000" cy="76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52028566-CB12-4BEB-8F55-7F42A78B8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62200" y="3423918"/>
                <a:ext cx="9144000" cy="7630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038CB733-71D9-4CCC-A7BC-27B16EBB4E29}"/>
                  </a:ext>
                </a:extLst>
              </p:cNvPr>
              <p:cNvSpPr txBox="1"/>
              <p:nvPr/>
            </p:nvSpPr>
            <p:spPr>
              <a:xfrm>
                <a:off x="-1752600" y="5032500"/>
                <a:ext cx="10323442" cy="76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038CB733-71D9-4CCC-A7BC-27B16EBB4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2600" y="5032500"/>
                <a:ext cx="10323442" cy="7630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6C2FFF76-C1EB-4FF3-908F-654583A11DA9}"/>
                  </a:ext>
                </a:extLst>
              </p:cNvPr>
              <p:cNvSpPr txBox="1"/>
              <p:nvPr/>
            </p:nvSpPr>
            <p:spPr>
              <a:xfrm>
                <a:off x="-2723904" y="7930377"/>
                <a:ext cx="10323442" cy="76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6C2FFF76-C1EB-4FF3-908F-654583A11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23904" y="7930377"/>
                <a:ext cx="10323442" cy="7630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57043" y="1347348"/>
            <a:ext cx="513183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79814" y="6149118"/>
            <a:ext cx="11006942" cy="232541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18457" y="1347348"/>
            <a:ext cx="9768230" cy="2636786"/>
            <a:chOff x="0" y="0"/>
            <a:chExt cx="13024306" cy="3515715"/>
          </a:xfrm>
        </p:grpSpPr>
        <p:sp>
          <p:nvSpPr>
            <p:cNvPr id="5" name="TextBox 5"/>
            <p:cNvSpPr txBox="1"/>
            <p:nvPr/>
          </p:nvSpPr>
          <p:spPr>
            <a:xfrm>
              <a:off x="0" y="623570"/>
              <a:ext cx="1302430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CSP solution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21631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18457" y="3695663"/>
            <a:ext cx="9768230" cy="119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3. Objective function: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                   m[i] ≤ N =&gt; N min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8457" y="6435716"/>
            <a:ext cx="5543006" cy="26275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61366" y="6435716"/>
            <a:ext cx="10219212" cy="35224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49140" y="302626"/>
            <a:ext cx="5043664" cy="472623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18457" y="1347348"/>
            <a:ext cx="9768230" cy="2636786"/>
            <a:chOff x="0" y="0"/>
            <a:chExt cx="13024306" cy="3515715"/>
          </a:xfrm>
        </p:grpSpPr>
        <p:sp>
          <p:nvSpPr>
            <p:cNvPr id="6" name="TextBox 6"/>
            <p:cNvSpPr txBox="1"/>
            <p:nvPr/>
          </p:nvSpPr>
          <p:spPr>
            <a:xfrm>
              <a:off x="0" y="623570"/>
              <a:ext cx="1302430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CSP solution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221631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18457" y="3069532"/>
            <a:ext cx="9768230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4.Output:N=9, D=5,alpha = 1,beta = 3                 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18457" y="5005198"/>
            <a:ext cx="7714897" cy="1134489"/>
            <a:chOff x="0" y="0"/>
            <a:chExt cx="10286529" cy="151265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89081"/>
              <a:ext cx="10286529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Josefin Sans Bold"/>
                </a:rPr>
                <a:t> Number of employee in a shift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470401" y="5496242"/>
            <a:ext cx="561736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Schedule of each employee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5956" y="4476750"/>
            <a:ext cx="8489114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F7B4A7"/>
                </a:solidFill>
                <a:latin typeface="Josefin Sans Bold Bold"/>
              </a:rPr>
              <a:t>3.Heuristics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03651" y="1988562"/>
            <a:ext cx="3662625" cy="56426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710217" y="6971027"/>
            <a:ext cx="4597438" cy="2842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17150" y="5416680"/>
            <a:ext cx="2645731" cy="16259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24543" y="3497344"/>
            <a:ext cx="3097554" cy="422743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87452" y="1394747"/>
            <a:ext cx="7079577" cy="1690728"/>
            <a:chOff x="0" y="0"/>
            <a:chExt cx="9439436" cy="2254303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943943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94DDDE"/>
                  </a:solidFill>
                  <a:latin typeface="Josefin Sans Bold Bold"/>
                </a:rPr>
                <a:t>Heuristics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11001"/>
              <a:ext cx="7324815" cy="675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6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2298972"/>
            <a:ext cx="7714897" cy="5665244"/>
            <a:chOff x="0" y="0"/>
            <a:chExt cx="10286529" cy="7553658"/>
          </a:xfrm>
        </p:grpSpPr>
        <p:sp>
          <p:nvSpPr>
            <p:cNvPr id="9" name="TextBox 9"/>
            <p:cNvSpPr txBox="1"/>
            <p:nvPr/>
          </p:nvSpPr>
          <p:spPr>
            <a:xfrm>
              <a:off x="0" y="-76200"/>
              <a:ext cx="10286529" cy="766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94DDDE"/>
                  </a:solidFill>
                  <a:latin typeface="Josefin Sans Bold Bold"/>
                </a:rPr>
                <a:t>1. Our idea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88605"/>
              <a:ext cx="10286529" cy="6585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EFEFE"/>
                  </a:solidFill>
                  <a:latin typeface="Josefin Sans Regular"/>
                </a:rPr>
                <a:t>For each day, we will assign employees to the night shift such that all the conditions are satisfied, and also </a:t>
              </a:r>
              <a:r>
                <a:rPr lang="en-US" sz="2799">
                  <a:solidFill>
                    <a:srgbClr val="FEFEFE"/>
                  </a:solidFill>
                  <a:latin typeface="Arimo"/>
                </a:rPr>
                <a:t>incurs the smallest number of night shifts of employees (thus still optimising the total number of night shifts).</a:t>
              </a:r>
            </a:p>
            <a:p>
              <a:pPr>
                <a:lnSpc>
                  <a:spcPts val="3919"/>
                </a:lnSpc>
              </a:pPr>
              <a:endParaRPr lang="en-US" sz="2799">
                <a:solidFill>
                  <a:srgbClr val="FEFEFE"/>
                </a:solidFill>
                <a:latin typeface="Arimo"/>
              </a:endParaRPr>
            </a:p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EFEFE"/>
                  </a:solidFill>
                  <a:latin typeface="Josefin Sans Regular"/>
                </a:rPr>
                <a:t>=&gt; </a:t>
              </a:r>
              <a:r>
                <a:rPr lang="en-US" sz="2799">
                  <a:solidFill>
                    <a:srgbClr val="FEFEFE"/>
                  </a:solidFill>
                  <a:latin typeface="Arimo"/>
                </a:rPr>
                <a:t>prioritise employees with minimal number of current night shifts and employees that have off days on the next day.</a:t>
              </a:r>
            </a:p>
            <a:p>
              <a:pPr>
                <a:lnSpc>
                  <a:spcPts val="3919"/>
                </a:lnSpc>
              </a:pPr>
              <a:endParaRPr lang="en-US" sz="2799">
                <a:solidFill>
                  <a:srgbClr val="FEFEFE"/>
                </a:solidFill>
                <a:latin typeface="Arimo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572500" y="2444800"/>
            <a:ext cx="7714897" cy="1052544"/>
            <a:chOff x="0" y="0"/>
            <a:chExt cx="10286529" cy="14033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79556"/>
              <a:ext cx="10286529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EFEFE"/>
                  </a:solidFill>
                  <a:latin typeface="Josefin Sans Regular"/>
                </a:rPr>
                <a:t>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52114" y="8105797"/>
            <a:ext cx="7714897" cy="1060164"/>
            <a:chOff x="0" y="0"/>
            <a:chExt cx="10286529" cy="141355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9556"/>
              <a:ext cx="10286529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55840" y="1981484"/>
            <a:ext cx="12147720" cy="651828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31093" y="423738"/>
            <a:ext cx="7079577" cy="1690728"/>
            <a:chOff x="0" y="0"/>
            <a:chExt cx="9439436" cy="2254303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"/>
              <a:ext cx="943943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94DDDE"/>
                  </a:solidFill>
                  <a:latin typeface="Josefin Sans Bold Bold"/>
                </a:rPr>
                <a:t>Heuristics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11001"/>
              <a:ext cx="7324815" cy="675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6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44403" y="775875"/>
            <a:ext cx="7714897" cy="1205609"/>
            <a:chOff x="0" y="0"/>
            <a:chExt cx="10286529" cy="1607478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10286529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8" lvl="1" indent="-367029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94DDDE"/>
                  </a:solidFill>
                  <a:latin typeface="Josefin Sans Bold Bold"/>
                </a:rPr>
                <a:t>Heuristics function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82850"/>
              <a:ext cx="10286529" cy="644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52114" y="8105797"/>
            <a:ext cx="7714897" cy="1060164"/>
            <a:chOff x="0" y="0"/>
            <a:chExt cx="10286529" cy="141355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79556"/>
              <a:ext cx="10286529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746123" y="7444947"/>
            <a:ext cx="4597438" cy="2842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106383" y="6631986"/>
            <a:ext cx="2645731" cy="16259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1038" y="2267036"/>
            <a:ext cx="8331705" cy="309957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345423" y="2244270"/>
            <a:ext cx="8680996" cy="579846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183336"/>
            <a:ext cx="7079577" cy="1690728"/>
            <a:chOff x="0" y="0"/>
            <a:chExt cx="9439436" cy="2254303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943943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680"/>
                </a:lnSpc>
              </a:pPr>
              <a:r>
                <a:rPr lang="en-US" sz="6400">
                  <a:solidFill>
                    <a:srgbClr val="94DDDE"/>
                  </a:solidFill>
                  <a:latin typeface="Josefin Sans Bold Bold"/>
                </a:rPr>
                <a:t>Heuristics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11001"/>
              <a:ext cx="7324815" cy="675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6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423738"/>
            <a:ext cx="7714897" cy="1205609"/>
            <a:chOff x="0" y="0"/>
            <a:chExt cx="10286529" cy="160747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76200"/>
              <a:ext cx="10286529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94DDDE"/>
                  </a:solidFill>
                  <a:latin typeface="Josefin Sans Bold Bold"/>
                </a:rPr>
                <a:t>2.select function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82850"/>
              <a:ext cx="10286529" cy="644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52114" y="8105797"/>
            <a:ext cx="7714897" cy="1060164"/>
            <a:chOff x="0" y="0"/>
            <a:chExt cx="10286529" cy="141355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79556"/>
              <a:ext cx="10286529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003330" y="1284148"/>
            <a:ext cx="9768230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EFEFE"/>
                </a:solidFill>
                <a:latin typeface="Josefin Sans Bold Bold"/>
              </a:rPr>
              <a:t>Pseudo 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74782" y="1284148"/>
            <a:ext cx="9768230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EFEFE"/>
                </a:solidFill>
                <a:latin typeface="Josefin Sans Bold Bold"/>
              </a:rPr>
              <a:t>Python code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45173" y="1810725"/>
            <a:ext cx="6464536" cy="31156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45173" y="6211980"/>
            <a:ext cx="10182225" cy="357416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28882" y="1205763"/>
            <a:ext cx="7079577" cy="1690728"/>
            <a:chOff x="0" y="0"/>
            <a:chExt cx="9439436" cy="2254303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943943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94DDDE"/>
                  </a:solidFill>
                  <a:latin typeface="Josefin Sans Bold Bold"/>
                </a:rPr>
                <a:t>Heuristics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11001"/>
              <a:ext cx="7324815" cy="675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6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72500" y="600801"/>
            <a:ext cx="7714897" cy="1209925"/>
            <a:chOff x="0" y="0"/>
            <a:chExt cx="10286529" cy="1613233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10286529" cy="766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94DDDE"/>
                  </a:solidFill>
                  <a:latin typeface="Josefin Sans Bold Bold"/>
                </a:rPr>
                <a:t>4.Output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88605"/>
              <a:ext cx="10286529" cy="644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72500" y="7468983"/>
            <a:ext cx="7714897" cy="1060164"/>
            <a:chOff x="0" y="0"/>
            <a:chExt cx="10286529" cy="141355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79556"/>
              <a:ext cx="10286529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45173" y="461456"/>
            <a:ext cx="7714897" cy="1132108"/>
            <a:chOff x="0" y="0"/>
            <a:chExt cx="10286529" cy="150947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10286529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85906"/>
              <a:ext cx="10286529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EFEFE"/>
                  </a:solidFill>
                  <a:latin typeface="Josefin Sans Regular"/>
                </a:rPr>
                <a:t> Number of employee in a shift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645173" y="4849436"/>
            <a:ext cx="7714897" cy="1134489"/>
            <a:chOff x="0" y="0"/>
            <a:chExt cx="10286529" cy="151265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89081"/>
              <a:ext cx="10286529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EFEFE"/>
                  </a:solidFill>
                  <a:latin typeface="Josefin Sans Regular"/>
                </a:rPr>
                <a:t>Schedule of each employee</a:t>
              </a: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3620810"/>
            <a:ext cx="5043664" cy="472623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656094" y="591276"/>
            <a:ext cx="49768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Josefin Sans Regular"/>
              </a:rPr>
              <a:t>N=9, D=5,alpha = 1,beta = 3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2383" y="3633135"/>
            <a:ext cx="7312717" cy="3405721"/>
            <a:chOff x="0" y="0"/>
            <a:chExt cx="9750289" cy="4540962"/>
          </a:xfrm>
        </p:grpSpPr>
        <p:sp>
          <p:nvSpPr>
            <p:cNvPr id="3" name="TextBox 3"/>
            <p:cNvSpPr txBox="1"/>
            <p:nvPr/>
          </p:nvSpPr>
          <p:spPr>
            <a:xfrm>
              <a:off x="0" y="177588"/>
              <a:ext cx="9750289" cy="2711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519"/>
                </a:lnSpc>
              </a:pPr>
              <a:r>
                <a:rPr lang="en-US" sz="8000" spc="-88">
                  <a:solidFill>
                    <a:srgbClr val="2B4B82"/>
                  </a:solidFill>
                  <a:latin typeface="Josefin Sans Bold"/>
                </a:rPr>
                <a:t>4.Data generator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64687"/>
              <a:ext cx="975028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4137" y="3018272"/>
            <a:ext cx="7411325" cy="46354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65100" y="8613636"/>
            <a:ext cx="4338720" cy="27136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76014" y="7483497"/>
            <a:ext cx="3289448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20348" y="712171"/>
            <a:ext cx="3289448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39829" y="659239"/>
            <a:ext cx="7216354" cy="8644752"/>
            <a:chOff x="0" y="0"/>
            <a:chExt cx="9621805" cy="11526336"/>
          </a:xfrm>
        </p:grpSpPr>
        <p:sp>
          <p:nvSpPr>
            <p:cNvPr id="3" name="TextBox 3"/>
            <p:cNvSpPr txBox="1"/>
            <p:nvPr/>
          </p:nvSpPr>
          <p:spPr>
            <a:xfrm>
              <a:off x="404531" y="-9525"/>
              <a:ext cx="5646936" cy="2159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49"/>
                </a:lnSpc>
              </a:pPr>
              <a:r>
                <a:rPr lang="en-US" sz="5291">
                  <a:solidFill>
                    <a:srgbClr val="F7B4A7"/>
                  </a:solidFill>
                  <a:latin typeface="Josefin Sans Bold Bold"/>
                </a:rPr>
                <a:t>Problem description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04531" y="3014529"/>
              <a:ext cx="6330512" cy="471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58"/>
                </a:lnSpc>
              </a:pPr>
              <a:r>
                <a:rPr lang="en-US" sz="1853" spc="222">
                  <a:solidFill>
                    <a:srgbClr val="94DDDE"/>
                  </a:solidFill>
                  <a:latin typeface="Josefin Sans Regular"/>
                </a:rPr>
                <a:t>ROSTERING PROBLEM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08822"/>
              <a:ext cx="9621805" cy="6735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2237" lvl="1" indent="-256119" algn="just">
                <a:lnSpc>
                  <a:spcPts val="3321"/>
                </a:lnSpc>
                <a:buFont typeface="Arial"/>
                <a:buChar char="•"/>
              </a:pPr>
              <a:r>
                <a:rPr lang="en-US" sz="2372">
                  <a:solidFill>
                    <a:srgbClr val="94DDDE"/>
                  </a:solidFill>
                  <a:latin typeface="Josefin Sans Regular"/>
                </a:rPr>
                <a:t>There are N employees 1,2,..,n works in day 1,2,...,N. A day is split into four shifts: morning,noon,afternoon,night</a:t>
              </a:r>
            </a:p>
            <a:p>
              <a:pPr marL="512237" lvl="1" indent="-256119" algn="just">
                <a:lnSpc>
                  <a:spcPts val="3321"/>
                </a:lnSpc>
                <a:buFont typeface="Arial"/>
                <a:buChar char="•"/>
              </a:pPr>
              <a:r>
                <a:rPr lang="en-US" sz="2372">
                  <a:solidFill>
                    <a:srgbClr val="94DDDE"/>
                  </a:solidFill>
                  <a:latin typeface="Arimo"/>
                </a:rPr>
                <a:t>Each day, a employee only works in 1 shift </a:t>
              </a:r>
            </a:p>
            <a:p>
              <a:pPr marL="512237" lvl="1" indent="-256119" algn="just">
                <a:lnSpc>
                  <a:spcPts val="3321"/>
                </a:lnSpc>
                <a:buFont typeface="Arial"/>
                <a:buChar char="•"/>
              </a:pPr>
              <a:r>
                <a:rPr lang="en-US" sz="2372">
                  <a:solidFill>
                    <a:srgbClr val="94DDDE"/>
                  </a:solidFill>
                  <a:latin typeface="Arimo"/>
                </a:rPr>
                <a:t>Who worked at the night in the previous day will have a day off</a:t>
              </a:r>
            </a:p>
            <a:p>
              <a:pPr marL="512237" lvl="1" indent="-256119" algn="just">
                <a:lnSpc>
                  <a:spcPts val="3321"/>
                </a:lnSpc>
                <a:buFont typeface="Arial"/>
                <a:buChar char="•"/>
              </a:pPr>
              <a:r>
                <a:rPr lang="en-US" sz="2372">
                  <a:solidFill>
                    <a:srgbClr val="94DDDE"/>
                  </a:solidFill>
                  <a:latin typeface="Arimo"/>
                </a:rPr>
                <a:t>Each shift has at least a employees and max of b emplyees</a:t>
              </a:r>
            </a:p>
            <a:p>
              <a:pPr marL="512237" lvl="1" indent="-256119" algn="just">
                <a:lnSpc>
                  <a:spcPts val="3321"/>
                </a:lnSpc>
                <a:buFont typeface="Arial"/>
                <a:buChar char="•"/>
              </a:pPr>
              <a:r>
                <a:rPr lang="en-US" sz="2372">
                  <a:solidFill>
                    <a:srgbClr val="94DDDE"/>
                  </a:solidFill>
                  <a:latin typeface="Arimo"/>
                </a:rPr>
                <a:t>F(i) is a list of days off of employee i</a:t>
              </a:r>
            </a:p>
            <a:p>
              <a:pPr marL="512237" lvl="1" indent="-256119" algn="just">
                <a:lnSpc>
                  <a:spcPts val="3321"/>
                </a:lnSpc>
                <a:buFont typeface="Arial"/>
                <a:buChar char="•"/>
              </a:pPr>
              <a:r>
                <a:rPr lang="en-US" sz="2372">
                  <a:solidFill>
                    <a:srgbClr val="94DDDE"/>
                  </a:solidFill>
                  <a:latin typeface="Josefin Sans Regular"/>
                </a:rPr>
                <a:t>The maximal number of night shifts of any employee is minimized</a:t>
              </a:r>
            </a:p>
            <a:p>
              <a:pPr algn="just">
                <a:lnSpc>
                  <a:spcPts val="3321"/>
                </a:lnSpc>
              </a:pPr>
              <a:endParaRPr lang="en-US" sz="2372">
                <a:solidFill>
                  <a:srgbClr val="94DDDE"/>
                </a:solidFill>
                <a:latin typeface="Josefin Sans Regular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9758" y="1684366"/>
            <a:ext cx="3874545" cy="51225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80976" y="2475095"/>
            <a:ext cx="3874545" cy="512259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5732" y="3214319"/>
            <a:ext cx="3874545" cy="51225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300748" y="7903029"/>
            <a:ext cx="3289448" cy="205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65514" y="5490308"/>
            <a:ext cx="1894295" cy="4252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18457" y="369494"/>
            <a:ext cx="9768230" cy="2633066"/>
            <a:chOff x="0" y="0"/>
            <a:chExt cx="13024306" cy="3510754"/>
          </a:xfrm>
        </p:grpSpPr>
        <p:sp>
          <p:nvSpPr>
            <p:cNvPr id="6" name="TextBox 6"/>
            <p:cNvSpPr txBox="1"/>
            <p:nvPr/>
          </p:nvSpPr>
          <p:spPr>
            <a:xfrm>
              <a:off x="0" y="623570"/>
              <a:ext cx="13024306" cy="1314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Data generator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216670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1500" y="2369464"/>
            <a:ext cx="8233344" cy="299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-Step 1: Use the recursion function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-Step 2: Save the night shift random result into a matrix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-Step 3 : Construct the list F(i)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-Step 4 : Write the input into a text file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5FEB59B7-A9A9-46FC-9309-C8EA830B60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1549798"/>
            <a:ext cx="8688012" cy="633500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2383" y="4452285"/>
            <a:ext cx="7312717" cy="2453221"/>
            <a:chOff x="0" y="0"/>
            <a:chExt cx="9750289" cy="3270962"/>
          </a:xfrm>
        </p:grpSpPr>
        <p:sp>
          <p:nvSpPr>
            <p:cNvPr id="3" name="TextBox 3"/>
            <p:cNvSpPr txBox="1"/>
            <p:nvPr/>
          </p:nvSpPr>
          <p:spPr>
            <a:xfrm>
              <a:off x="0" y="177588"/>
              <a:ext cx="9750289" cy="1441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519"/>
                </a:lnSpc>
              </a:pPr>
              <a:r>
                <a:rPr lang="en-US" sz="8000" spc="-88">
                  <a:solidFill>
                    <a:srgbClr val="2B4B82"/>
                  </a:solidFill>
                  <a:latin typeface="Josefin Sans Bold"/>
                </a:rPr>
                <a:t>5.Data analysis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594687"/>
              <a:ext cx="975028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4137" y="3018272"/>
            <a:ext cx="7411325" cy="46354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65100" y="8613636"/>
            <a:ext cx="4338720" cy="27136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76014" y="7483497"/>
            <a:ext cx="3289448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20348" y="712171"/>
            <a:ext cx="3289448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95847" y="2923657"/>
            <a:ext cx="9475820" cy="568065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34786" y="584506"/>
            <a:ext cx="9768230" cy="2633066"/>
            <a:chOff x="0" y="0"/>
            <a:chExt cx="13024306" cy="3510754"/>
          </a:xfrm>
        </p:grpSpPr>
        <p:sp>
          <p:nvSpPr>
            <p:cNvPr id="4" name="TextBox 4"/>
            <p:cNvSpPr txBox="1"/>
            <p:nvPr/>
          </p:nvSpPr>
          <p:spPr>
            <a:xfrm>
              <a:off x="0" y="623570"/>
              <a:ext cx="13024306" cy="1314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Data analysis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16670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7893" y="3256200"/>
            <a:ext cx="8200935" cy="50301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43583" y="3256200"/>
            <a:ext cx="8351617" cy="503019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85800" y="623135"/>
            <a:ext cx="9768230" cy="2633066"/>
            <a:chOff x="0" y="0"/>
            <a:chExt cx="13024306" cy="3510754"/>
          </a:xfrm>
        </p:grpSpPr>
        <p:sp>
          <p:nvSpPr>
            <p:cNvPr id="5" name="TextBox 5"/>
            <p:cNvSpPr txBox="1"/>
            <p:nvPr/>
          </p:nvSpPr>
          <p:spPr>
            <a:xfrm>
              <a:off x="0" y="623570"/>
              <a:ext cx="13024306" cy="1314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Data analysis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16670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40339" y="3006482"/>
            <a:ext cx="9407321" cy="567829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85800" y="623135"/>
            <a:ext cx="9768230" cy="2633066"/>
            <a:chOff x="0" y="0"/>
            <a:chExt cx="13024306" cy="3510754"/>
          </a:xfrm>
        </p:grpSpPr>
        <p:sp>
          <p:nvSpPr>
            <p:cNvPr id="4" name="TextBox 4"/>
            <p:cNvSpPr txBox="1"/>
            <p:nvPr/>
          </p:nvSpPr>
          <p:spPr>
            <a:xfrm>
              <a:off x="0" y="623570"/>
              <a:ext cx="13024306" cy="1314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Data analysis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16670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01822" y="1710976"/>
            <a:ext cx="3662625" cy="564269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94294" y="1028700"/>
            <a:ext cx="8278586" cy="7968343"/>
            <a:chOff x="0" y="0"/>
            <a:chExt cx="2175655" cy="20941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5655" cy="2094122"/>
            </a:xfrm>
            <a:custGeom>
              <a:avLst/>
              <a:gdLst/>
              <a:ahLst/>
              <a:cxnLst/>
              <a:rect l="l" t="t" r="r" b="b"/>
              <a:pathLst>
                <a:path w="2175655" h="2094122">
                  <a:moveTo>
                    <a:pt x="0" y="0"/>
                  </a:moveTo>
                  <a:lnTo>
                    <a:pt x="2175655" y="0"/>
                  </a:lnTo>
                  <a:lnTo>
                    <a:pt x="2175655" y="2094122"/>
                  </a:lnTo>
                  <a:lnTo>
                    <a:pt x="0" y="2094122"/>
                  </a:lnTo>
                  <a:close/>
                </a:path>
              </a:pathLst>
            </a:custGeom>
            <a:solidFill>
              <a:srgbClr val="94DDDE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13831" y="4355646"/>
            <a:ext cx="10578305" cy="1904147"/>
            <a:chOff x="0" y="0"/>
            <a:chExt cx="14104407" cy="2538862"/>
          </a:xfrm>
        </p:grpSpPr>
        <p:sp>
          <p:nvSpPr>
            <p:cNvPr id="6" name="TextBox 6"/>
            <p:cNvSpPr txBox="1"/>
            <p:nvPr/>
          </p:nvSpPr>
          <p:spPr>
            <a:xfrm>
              <a:off x="0" y="-63500"/>
              <a:ext cx="14104407" cy="107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32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14657"/>
              <a:ext cx="14104407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rot="-5399999">
            <a:off x="2618794" y="4989077"/>
            <a:ext cx="796837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2358575" y="2000930"/>
            <a:ext cx="8278586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2346669" y="3965121"/>
            <a:ext cx="830239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2370447" y="5694589"/>
            <a:ext cx="8302432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2439844" y="7476820"/>
            <a:ext cx="8278654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4517008" y="1126270"/>
            <a:ext cx="8278586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Noto Sans"/>
              </a:rPr>
              <a:t>Task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7715" y="1126270"/>
            <a:ext cx="8278586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Noto Sans"/>
              </a:rPr>
              <a:t>Member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7715" y="4465651"/>
            <a:ext cx="8278586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Noto Sans"/>
              </a:rPr>
              <a:t>Hoang Gia Nguyen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39172" y="2403768"/>
            <a:ext cx="4555671" cy="118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Noto Sans"/>
              </a:rPr>
              <a:t>Nguyen Huu Tuan Duy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02558" y="5959147"/>
            <a:ext cx="2628900" cy="118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Noto Sans"/>
              </a:rPr>
              <a:t>Le Duc Anh Tuan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00180" y="7820025"/>
            <a:ext cx="8278586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Noto Sans"/>
              </a:rPr>
              <a:t>Hoang Long Vu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2983" y="2113009"/>
            <a:ext cx="4281521" cy="196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326" lvl="1" indent="-301663">
              <a:lnSpc>
                <a:spcPts val="3912"/>
              </a:lnSpc>
              <a:buFont typeface="Arial"/>
              <a:buChar char="•"/>
            </a:pPr>
            <a:r>
              <a:rPr lang="en-US" sz="2794">
                <a:solidFill>
                  <a:srgbClr val="2B4B82"/>
                </a:solidFill>
                <a:latin typeface="Noto Sans"/>
              </a:rPr>
              <a:t>60% heuristics</a:t>
            </a:r>
          </a:p>
          <a:p>
            <a:pPr marL="603326" lvl="1" indent="-301663">
              <a:lnSpc>
                <a:spcPts val="3912"/>
              </a:lnSpc>
              <a:buFont typeface="Arial"/>
              <a:buChar char="•"/>
            </a:pPr>
            <a:r>
              <a:rPr lang="en-US" sz="2794">
                <a:solidFill>
                  <a:srgbClr val="2B4B82"/>
                </a:solidFill>
                <a:latin typeface="Noto Sans"/>
              </a:rPr>
              <a:t>modeling CP</a:t>
            </a:r>
          </a:p>
          <a:p>
            <a:pPr marL="603326" lvl="1" indent="-301663">
              <a:lnSpc>
                <a:spcPts val="3912"/>
              </a:lnSpc>
              <a:buFont typeface="Arial"/>
              <a:buChar char="•"/>
            </a:pPr>
            <a:r>
              <a:rPr lang="en-US" sz="2794">
                <a:solidFill>
                  <a:srgbClr val="2B4B82"/>
                </a:solidFill>
                <a:latin typeface="Noto Sans"/>
              </a:rPr>
              <a:t>50% slides</a:t>
            </a:r>
          </a:p>
          <a:p>
            <a:pPr>
              <a:lnSpc>
                <a:spcPts val="3912"/>
              </a:lnSpc>
            </a:pPr>
            <a:endParaRPr lang="en-US" sz="2794">
              <a:solidFill>
                <a:srgbClr val="2B4B82"/>
              </a:solidFill>
              <a:latin typeface="Noto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590737" y="5968672"/>
            <a:ext cx="4046424" cy="157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Code CP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Visualization</a:t>
            </a:r>
          </a:p>
          <a:p>
            <a:pPr>
              <a:lnSpc>
                <a:spcPts val="4759"/>
              </a:lnSpc>
            </a:pPr>
            <a:endParaRPr lang="en-US" sz="2800">
              <a:solidFill>
                <a:srgbClr val="2B4B82"/>
              </a:solidFill>
              <a:latin typeface="Noto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533587" y="4023230"/>
            <a:ext cx="4418715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data generation 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50% slides 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modeling ILP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02983" y="7489685"/>
            <a:ext cx="4245429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Code ILP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40% Heuristics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Analysis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6160" y="824590"/>
            <a:ext cx="9569415" cy="1737162"/>
            <a:chOff x="0" y="0"/>
            <a:chExt cx="12759220" cy="2316217"/>
          </a:xfrm>
        </p:grpSpPr>
        <p:sp>
          <p:nvSpPr>
            <p:cNvPr id="3" name="TextBox 3"/>
            <p:cNvSpPr txBox="1"/>
            <p:nvPr/>
          </p:nvSpPr>
          <p:spPr>
            <a:xfrm>
              <a:off x="0" y="190500"/>
              <a:ext cx="12759220" cy="1455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94"/>
                </a:lnSpc>
              </a:pPr>
              <a:r>
                <a:rPr lang="en-US" sz="8099" spc="-81">
                  <a:solidFill>
                    <a:srgbClr val="2B4B82"/>
                  </a:solidFill>
                  <a:latin typeface="Josefin Sans Bold Bold"/>
                </a:rPr>
                <a:t>Our approach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97327"/>
              <a:ext cx="12759220" cy="621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5"/>
                </a:lnSpc>
              </a:pPr>
              <a:r>
                <a:rPr lang="en-US" sz="2399" spc="480">
                  <a:solidFill>
                    <a:srgbClr val="2B4B82"/>
                  </a:solidFill>
                  <a:latin typeface="Josefin Sans Regular"/>
                </a:rPr>
                <a:t>WHAT WE WANT TO PRESENT IN THIS SLIDE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443088" y="-1095217"/>
            <a:ext cx="6414740" cy="663178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253758" y="3160322"/>
            <a:ext cx="8366553" cy="68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7"/>
              </a:lnSpc>
            </a:pPr>
            <a:r>
              <a:rPr lang="en-US" sz="4026">
                <a:solidFill>
                  <a:srgbClr val="2B4B82"/>
                </a:solidFill>
                <a:latin typeface="Josefin Sans Bold Bold"/>
              </a:rPr>
              <a:t>Mixed Integer Programming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10890" y="4454524"/>
            <a:ext cx="9209421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2B4B82"/>
                </a:solidFill>
                <a:latin typeface="Josefin Sans Bold Bold"/>
              </a:rPr>
              <a:t>Constraint Satisfaction Programming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30868" y="5450838"/>
            <a:ext cx="4310914" cy="6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2B4B82"/>
                </a:solidFill>
                <a:latin typeface="Josefin Sans Bold Bold"/>
              </a:rPr>
              <a:t>Heuristics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33808" y="6581455"/>
            <a:ext cx="4310192" cy="68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7"/>
              </a:lnSpc>
            </a:pPr>
            <a:r>
              <a:rPr lang="en-US" sz="4026">
                <a:solidFill>
                  <a:srgbClr val="2B4B82"/>
                </a:solidFill>
                <a:latin typeface="Josefin Sans Bold Bold"/>
              </a:rPr>
              <a:t>Data generator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63311" y="7742470"/>
            <a:ext cx="4310192" cy="68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7"/>
              </a:lnSpc>
            </a:pPr>
            <a:r>
              <a:rPr lang="en-US" sz="4026">
                <a:solidFill>
                  <a:srgbClr val="2B4B82"/>
                </a:solidFill>
                <a:latin typeface="Josefin Sans Bold Bold"/>
              </a:rPr>
              <a:t>Data analysis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463179" y="7005709"/>
            <a:ext cx="2645731" cy="162592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5143500"/>
            <a:ext cx="1894295" cy="4252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476342" y="1951228"/>
            <a:ext cx="6338112" cy="638454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15956" y="3829050"/>
            <a:ext cx="8489114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F7B4A7"/>
                </a:solidFill>
                <a:latin typeface="Josefin Sans Bold Bold"/>
              </a:rPr>
              <a:t>1.Mixed Integer progamming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710217" y="6971027"/>
            <a:ext cx="4597438" cy="2842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17150" y="5416680"/>
            <a:ext cx="2645731" cy="16259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24543" y="3497344"/>
            <a:ext cx="3097554" cy="42274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 l="378" t="736" r="378"/>
          <a:stretch>
            <a:fillRect/>
          </a:stretch>
        </p:blipFill>
        <p:spPr>
          <a:xfrm>
            <a:off x="7752492" y="4886663"/>
            <a:ext cx="10040713" cy="215593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87452" y="1394747"/>
            <a:ext cx="7079577" cy="1687007"/>
            <a:chOff x="0" y="0"/>
            <a:chExt cx="9439436" cy="2249342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9439436" cy="1314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94DDDE"/>
                  </a:solidFill>
                  <a:latin typeface="Josefin Sans Bold Bold"/>
                </a:rPr>
                <a:t>MIP solution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06040"/>
              <a:ext cx="7324815" cy="675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6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52114" y="2357020"/>
            <a:ext cx="7714897" cy="1707606"/>
            <a:chOff x="0" y="0"/>
            <a:chExt cx="10286529" cy="227680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76200"/>
              <a:ext cx="10286529" cy="766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94DDDE"/>
                  </a:solidFill>
                  <a:latin typeface="Josefin Sans Bold Bold"/>
                </a:rPr>
                <a:t>1. Decision Variables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88605"/>
              <a:ext cx="10286529" cy="1308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EFEFE"/>
                  </a:solidFill>
                  <a:latin typeface="Josefin Sans Regular"/>
                </a:rPr>
                <a:t>+) X[i,j,k] = 1 if staff i work on phase k of day j , 0 otherwise Such that: 1≤i≤ N, 1 ≤ j ≤ D, 1 ≤ k ≤ 4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52114" y="2566493"/>
            <a:ext cx="7714897" cy="1052544"/>
            <a:chOff x="0" y="0"/>
            <a:chExt cx="10286529" cy="140339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79556"/>
              <a:ext cx="10286529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EFEFE"/>
                  </a:solidFill>
                  <a:latin typeface="Josefin Sans Regular"/>
                </a:rPr>
                <a:t>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52114" y="8105797"/>
            <a:ext cx="7714897" cy="1060164"/>
            <a:chOff x="0" y="0"/>
            <a:chExt cx="10286529" cy="141355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79556"/>
              <a:ext cx="10286529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05597" y="657155"/>
            <a:ext cx="8136138" cy="89726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5320" y="804197"/>
            <a:ext cx="7079577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94DDDE"/>
                </a:solidFill>
                <a:latin typeface="Josefin Sans Bold Bold"/>
              </a:rPr>
              <a:t>MIP 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8606" y="2594704"/>
            <a:ext cx="7714897" cy="60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94DDDE"/>
                </a:solidFill>
                <a:latin typeface="Josefin Sans Bold Bold"/>
              </a:rPr>
              <a:t>2.Constraints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8606" y="3401641"/>
            <a:ext cx="7714897" cy="497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FEFEFE"/>
                </a:solidFill>
                <a:latin typeface="Josefin Sans Regular"/>
              </a:rPr>
              <a:t>+)</a:t>
            </a:r>
            <a:r>
              <a:rPr lang="en-US" sz="2799" dirty="0">
                <a:solidFill>
                  <a:srgbClr val="F7B4A7"/>
                </a:solidFill>
                <a:latin typeface="Josefin Sans Regular"/>
              </a:rPr>
              <a:t>Each employee works no more than one shift every day</a:t>
            </a:r>
            <a:r>
              <a:rPr lang="en-US" sz="2799" dirty="0">
                <a:solidFill>
                  <a:srgbClr val="FEFEFE"/>
                </a:solidFill>
                <a:latin typeface="Josefin Sans Regular"/>
              </a:rPr>
              <a:t>:       X[</a:t>
            </a:r>
            <a:r>
              <a:rPr lang="en-US" sz="2799" dirty="0" err="1">
                <a:solidFill>
                  <a:srgbClr val="FEFEFE"/>
                </a:solidFill>
                <a:latin typeface="Josefin Sans Regular"/>
              </a:rPr>
              <a:t>i,j,k</a:t>
            </a:r>
            <a:r>
              <a:rPr lang="en-US" sz="2799" dirty="0">
                <a:solidFill>
                  <a:srgbClr val="FEFEFE"/>
                </a:solidFill>
                <a:latin typeface="Josefin Sans Regular"/>
              </a:rPr>
              <a:t>] ≤ 1,for1 ≤</a:t>
            </a:r>
            <a:r>
              <a:rPr lang="en-US" sz="2799" dirty="0" err="1">
                <a:solidFill>
                  <a:srgbClr val="FEFEFE"/>
                </a:solidFill>
                <a:latin typeface="Josefin Sans Regular"/>
              </a:rPr>
              <a:t>i</a:t>
            </a:r>
            <a:r>
              <a:rPr lang="en-US" sz="2799" dirty="0">
                <a:solidFill>
                  <a:srgbClr val="FEFEFE"/>
                </a:solidFill>
                <a:latin typeface="Josefin Sans Regular"/>
              </a:rPr>
              <a:t>≤ N,1 ≤ j ≤ D</a:t>
            </a: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FEFEFE"/>
                </a:solidFill>
                <a:latin typeface="Josefin Sans Regular"/>
              </a:rPr>
              <a:t>+)</a:t>
            </a:r>
            <a:r>
              <a:rPr lang="en-US" sz="2799" dirty="0">
                <a:solidFill>
                  <a:srgbClr val="F7B4A7"/>
                </a:solidFill>
                <a:latin typeface="Josefin Sans Regular"/>
              </a:rPr>
              <a:t>Employees can have a day off after having a night shift on the previous day:</a:t>
            </a: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FEFEFE"/>
                </a:solidFill>
                <a:latin typeface="Josefin Sans Regular"/>
              </a:rPr>
              <a:t>X[i,j-1,4] +      X[</a:t>
            </a:r>
            <a:r>
              <a:rPr lang="en-US" sz="2799" dirty="0" err="1">
                <a:solidFill>
                  <a:srgbClr val="FEFEFE"/>
                </a:solidFill>
                <a:latin typeface="Josefin Sans Regular"/>
              </a:rPr>
              <a:t>i,j,k</a:t>
            </a:r>
            <a:r>
              <a:rPr lang="en-US" sz="2799" dirty="0">
                <a:solidFill>
                  <a:srgbClr val="FEFEFE"/>
                </a:solidFill>
                <a:latin typeface="Josefin Sans Regular"/>
              </a:rPr>
              <a:t>] =1 ,for 1 ≤</a:t>
            </a:r>
            <a:r>
              <a:rPr lang="en-US" sz="2799" dirty="0" err="1">
                <a:solidFill>
                  <a:srgbClr val="FEFEFE"/>
                </a:solidFill>
                <a:latin typeface="Josefin Sans Regular"/>
              </a:rPr>
              <a:t>i</a:t>
            </a:r>
            <a:r>
              <a:rPr lang="en-US" sz="2799" dirty="0">
                <a:solidFill>
                  <a:srgbClr val="FEFEFE"/>
                </a:solidFill>
                <a:latin typeface="Josefin Sans Regular"/>
              </a:rPr>
              <a:t>≤ N,1 ≤ j ≤ D</a:t>
            </a: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F7B4A7"/>
                </a:solidFill>
                <a:latin typeface="Josefin Sans Regular"/>
              </a:rPr>
              <a:t>+)Employees will not work on their off days:</a:t>
            </a: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FEFEFE"/>
                </a:solidFill>
                <a:latin typeface="Josefin Sans Regular"/>
              </a:rPr>
              <a:t>      X[</a:t>
            </a:r>
            <a:r>
              <a:rPr lang="en-US" sz="2799" dirty="0" err="1">
                <a:solidFill>
                  <a:srgbClr val="FEFEFE"/>
                </a:solidFill>
                <a:latin typeface="Josefin Sans Regular"/>
              </a:rPr>
              <a:t>i,j,k</a:t>
            </a:r>
            <a:r>
              <a:rPr lang="en-US" sz="2799" dirty="0">
                <a:solidFill>
                  <a:srgbClr val="FEFEFE"/>
                </a:solidFill>
                <a:latin typeface="Josefin Sans Regular"/>
              </a:rPr>
              <a:t>]= 0,for1 ≤</a:t>
            </a:r>
            <a:r>
              <a:rPr lang="en-US" sz="2799" dirty="0" err="1">
                <a:solidFill>
                  <a:srgbClr val="FEFEFE"/>
                </a:solidFill>
                <a:latin typeface="Josefin Sans Regular"/>
              </a:rPr>
              <a:t>i</a:t>
            </a:r>
            <a:r>
              <a:rPr lang="en-US" sz="2799" dirty="0">
                <a:solidFill>
                  <a:srgbClr val="FEFEFE"/>
                </a:solidFill>
                <a:latin typeface="Josefin Sans Regular"/>
              </a:rPr>
              <a:t>≤ </a:t>
            </a:r>
            <a:r>
              <a:rPr lang="en-US" sz="2799" dirty="0" err="1">
                <a:solidFill>
                  <a:srgbClr val="FEFEFE"/>
                </a:solidFill>
                <a:latin typeface="Josefin Sans Regular"/>
              </a:rPr>
              <a:t>N,j∈F</a:t>
            </a:r>
            <a:r>
              <a:rPr lang="en-US" sz="2799" dirty="0">
                <a:solidFill>
                  <a:srgbClr val="FEFEFE"/>
                </a:solidFill>
                <a:latin typeface="Josefin Sans Regular"/>
              </a:rPr>
              <a:t>[</a:t>
            </a:r>
            <a:r>
              <a:rPr lang="en-US" sz="2799" dirty="0" err="1">
                <a:solidFill>
                  <a:srgbClr val="FEFEFE"/>
                </a:solidFill>
                <a:latin typeface="Josefin Sans Regular"/>
              </a:rPr>
              <a:t>i</a:t>
            </a:r>
            <a:r>
              <a:rPr lang="en-US" sz="2799" dirty="0">
                <a:solidFill>
                  <a:srgbClr val="FEFEFE"/>
                </a:solidFill>
                <a:latin typeface="Josefin Sans Regular"/>
              </a:rPr>
              <a:t>]</a:t>
            </a: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F7B4A7"/>
                </a:solidFill>
                <a:latin typeface="Josefin Sans Regular"/>
              </a:rPr>
              <a:t>+)Each shift will have at least α employees and β at most:</a:t>
            </a: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FEFEFE"/>
                </a:solidFill>
                <a:latin typeface="Josefin Sans Regular"/>
              </a:rPr>
              <a:t>α≤     X[</a:t>
            </a:r>
            <a:r>
              <a:rPr lang="en-US" sz="2799" dirty="0" err="1">
                <a:solidFill>
                  <a:srgbClr val="FEFEFE"/>
                </a:solidFill>
                <a:latin typeface="Josefin Sans Regular"/>
              </a:rPr>
              <a:t>i,j,k</a:t>
            </a:r>
            <a:r>
              <a:rPr lang="en-US" sz="2799" dirty="0">
                <a:solidFill>
                  <a:srgbClr val="FEFEFE"/>
                </a:solidFill>
                <a:latin typeface="Josefin Sans Regular"/>
              </a:rPr>
              <a:t>] ≤β ,for1 ≤ j ≤ D, 1 ≤ k ≤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768B3516-E711-4194-B4F4-CAA91ECC9587}"/>
                  </a:ext>
                </a:extLst>
              </p:cNvPr>
              <p:cNvSpPr txBox="1"/>
              <p:nvPr/>
            </p:nvSpPr>
            <p:spPr>
              <a:xfrm>
                <a:off x="-1600200" y="3771900"/>
                <a:ext cx="9144000" cy="792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768B3516-E711-4194-B4F4-CAA91ECC9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0200" y="3771900"/>
                <a:ext cx="9144000" cy="792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49D60616-6ED8-475B-BC9D-7A39885A0A12}"/>
                  </a:ext>
                </a:extLst>
              </p:cNvPr>
              <p:cNvSpPr txBox="1"/>
              <p:nvPr/>
            </p:nvSpPr>
            <p:spPr>
              <a:xfrm>
                <a:off x="-2174403" y="5327664"/>
                <a:ext cx="9945756" cy="76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49D60616-6ED8-475B-BC9D-7A39885A0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74403" y="5327664"/>
                <a:ext cx="9945756" cy="7630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06BB1268-6957-4DCD-950E-511836562CAB}"/>
                  </a:ext>
                </a:extLst>
              </p:cNvPr>
              <p:cNvSpPr txBox="1"/>
              <p:nvPr/>
            </p:nvSpPr>
            <p:spPr>
              <a:xfrm>
                <a:off x="-3886200" y="6160462"/>
                <a:ext cx="10230678" cy="76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06BB1268-6957-4DCD-950E-511836562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86200" y="6160462"/>
                <a:ext cx="10230678" cy="7630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Hộp Văn bản 18">
                <a:extLst>
                  <a:ext uri="{FF2B5EF4-FFF2-40B4-BE49-F238E27FC236}">
                    <a16:creationId xmlns:a16="http://schemas.microsoft.com/office/drawing/2014/main" id="{3A90A210-2454-4EB1-AACD-21067BD0E3D4}"/>
                  </a:ext>
                </a:extLst>
              </p:cNvPr>
              <p:cNvSpPr txBox="1"/>
              <p:nvPr/>
            </p:nvSpPr>
            <p:spPr>
              <a:xfrm>
                <a:off x="-3922059" y="7706959"/>
                <a:ext cx="11087100" cy="76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Hộp Văn bản 18">
                <a:extLst>
                  <a:ext uri="{FF2B5EF4-FFF2-40B4-BE49-F238E27FC236}">
                    <a16:creationId xmlns:a16="http://schemas.microsoft.com/office/drawing/2014/main" id="{3A90A210-2454-4EB1-AACD-21067BD0E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2059" y="7706959"/>
                <a:ext cx="11087100" cy="7630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384350" y="-2826045"/>
            <a:ext cx="6414740" cy="66317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609114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697574" y="5724909"/>
            <a:ext cx="6755642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35320" y="4052975"/>
            <a:ext cx="10644354" cy="334386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35320" y="804197"/>
            <a:ext cx="7079577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dirty="0">
                <a:solidFill>
                  <a:srgbClr val="94DDDE"/>
                </a:solidFill>
                <a:latin typeface="Josefin Sans Bold Bold"/>
              </a:rPr>
              <a:t>MIP solution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35320" y="1954507"/>
            <a:ext cx="7714897" cy="1220165"/>
            <a:chOff x="0" y="0"/>
            <a:chExt cx="10286529" cy="1626886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0286529" cy="777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94DDDE"/>
                  </a:solidFill>
                  <a:latin typeface="Josefin Sans Bold Bold"/>
                </a:rPr>
                <a:t>3. Objective function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12417"/>
              <a:ext cx="10286529" cy="644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0" y="2636351"/>
            <a:ext cx="7714897" cy="100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Josefin Sans Bold Bold"/>
              </a:rPr>
              <a:t>Z = max     x[</a:t>
            </a:r>
            <a:r>
              <a:rPr lang="en-US" sz="2799" dirty="0" err="1">
                <a:solidFill>
                  <a:srgbClr val="FFFFFF"/>
                </a:solidFill>
                <a:latin typeface="Josefin Sans Bold Bold"/>
              </a:rPr>
              <a:t>i</a:t>
            </a:r>
            <a:r>
              <a:rPr lang="en-US" sz="2799" dirty="0">
                <a:solidFill>
                  <a:srgbClr val="FFFFFF"/>
                </a:solidFill>
                <a:latin typeface="Josefin Sans Bold Bold"/>
              </a:rPr>
              <a:t>, j, 4], for 1 ≤ </a:t>
            </a:r>
            <a:r>
              <a:rPr lang="en-US" sz="2799" dirty="0" err="1">
                <a:solidFill>
                  <a:srgbClr val="FFFFFF"/>
                </a:solidFill>
                <a:latin typeface="Josefin Sans Bold Bold"/>
              </a:rPr>
              <a:t>i</a:t>
            </a:r>
            <a:r>
              <a:rPr lang="en-US" sz="2799" dirty="0">
                <a:solidFill>
                  <a:srgbClr val="FFFFFF"/>
                </a:solidFill>
                <a:latin typeface="Josefin Sans Bold Bold"/>
              </a:rPr>
              <a:t> ≤ N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Josefin Sans Bold Bold"/>
              </a:rPr>
              <a:t>-&gt; </a:t>
            </a:r>
            <a:r>
              <a:rPr lang="en-US" sz="2799" dirty="0" err="1">
                <a:solidFill>
                  <a:srgbClr val="FFFFFF"/>
                </a:solidFill>
                <a:latin typeface="Josefin Sans Bold Bold"/>
              </a:rPr>
              <a:t>Minimise</a:t>
            </a:r>
            <a:r>
              <a:rPr lang="en-US" sz="2799" dirty="0">
                <a:solidFill>
                  <a:srgbClr val="FFFFFF"/>
                </a:solidFill>
                <a:latin typeface="Josefin Sans Bold Bold"/>
              </a:rPr>
              <a:t> 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5A1E2241-2F8D-43A4-A6DA-A9526A944BA8}"/>
                  </a:ext>
                </a:extLst>
              </p:cNvPr>
              <p:cNvSpPr txBox="1"/>
              <p:nvPr/>
            </p:nvSpPr>
            <p:spPr>
              <a:xfrm>
                <a:off x="2590800" y="2569775"/>
                <a:ext cx="822148" cy="700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5A1E2241-2F8D-43A4-A6DA-A9526A944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2569775"/>
                <a:ext cx="822148" cy="7006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8908" y="6239355"/>
            <a:ext cx="6887343" cy="333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55544" y="6144061"/>
            <a:ext cx="10219212" cy="35224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7265"/>
          <a:stretch>
            <a:fillRect/>
          </a:stretch>
        </p:blipFill>
        <p:spPr>
          <a:xfrm>
            <a:off x="11998883" y="428290"/>
            <a:ext cx="4222819" cy="426709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5320" y="747915"/>
            <a:ext cx="7079577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94DDDE"/>
                </a:solidFill>
                <a:latin typeface="Josefin Sans Bold Bold"/>
              </a:rPr>
              <a:t>MIP solution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35320" y="1954507"/>
            <a:ext cx="9068450" cy="1214658"/>
            <a:chOff x="0" y="0"/>
            <a:chExt cx="12091266" cy="1619544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12091266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94DDDE"/>
                  </a:solidFill>
                  <a:latin typeface="Josefin Sans Bold Bold"/>
                </a:rPr>
                <a:t>4.Output: N=9, D=5,alpha = 1,beta = 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08250"/>
              <a:ext cx="12091266" cy="641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35320" y="4570491"/>
            <a:ext cx="7714897" cy="1134489"/>
            <a:chOff x="0" y="0"/>
            <a:chExt cx="10286529" cy="151265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89081"/>
              <a:ext cx="10286529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EFEFE"/>
                  </a:solidFill>
                  <a:latin typeface="Josefin Sans Regular"/>
                </a:rPr>
                <a:t> Number of employee in a shift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59858" y="4570491"/>
            <a:ext cx="7714897" cy="1134489"/>
            <a:chOff x="0" y="0"/>
            <a:chExt cx="10286529" cy="151265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89081"/>
              <a:ext cx="10286529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EFEFE"/>
                  </a:solidFill>
                  <a:latin typeface="Josefin Sans Regular"/>
                </a:rPr>
                <a:t>Schedule of each employee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2383" y="3156885"/>
            <a:ext cx="9027217" cy="4358221"/>
            <a:chOff x="0" y="0"/>
            <a:chExt cx="12036289" cy="5810962"/>
          </a:xfrm>
        </p:grpSpPr>
        <p:sp>
          <p:nvSpPr>
            <p:cNvPr id="3" name="TextBox 3"/>
            <p:cNvSpPr txBox="1"/>
            <p:nvPr/>
          </p:nvSpPr>
          <p:spPr>
            <a:xfrm>
              <a:off x="0" y="177588"/>
              <a:ext cx="12036289" cy="3981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519"/>
                </a:lnSpc>
              </a:pPr>
              <a:r>
                <a:rPr lang="en-US" sz="8000" spc="-88">
                  <a:solidFill>
                    <a:srgbClr val="2B4B82"/>
                  </a:solidFill>
                  <a:latin typeface="Josefin Sans Bold"/>
                </a:rPr>
                <a:t>2.Constraint satisfaction progamming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134687"/>
              <a:ext cx="1203628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4137" y="3018272"/>
            <a:ext cx="7411325" cy="46354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65100" y="8613636"/>
            <a:ext cx="4338720" cy="27136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76014" y="7483497"/>
            <a:ext cx="3289448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20348" y="712171"/>
            <a:ext cx="3289448" cy="2057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920</Words>
  <Application>Microsoft Office PowerPoint</Application>
  <PresentationFormat>Tùy chỉnh</PresentationFormat>
  <Paragraphs>123</Paragraphs>
  <Slides>26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26</vt:i4>
      </vt:variant>
    </vt:vector>
  </HeadingPairs>
  <TitlesOfParts>
    <vt:vector size="36" baseType="lpstr">
      <vt:lpstr>Cambria Math</vt:lpstr>
      <vt:lpstr>Josefin Sans Bold Bold</vt:lpstr>
      <vt:lpstr>Josefin Sans Bold</vt:lpstr>
      <vt:lpstr>Arimo</vt:lpstr>
      <vt:lpstr>Josefin Sans Regular</vt:lpstr>
      <vt:lpstr>Arimo Bold</vt:lpstr>
      <vt:lpstr>Calibri</vt:lpstr>
      <vt:lpstr>Arial</vt:lpstr>
      <vt:lpstr>Noto Sans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Rostering problem</dc:title>
  <cp:lastModifiedBy>Hoang Gia Nguyen 20204889</cp:lastModifiedBy>
  <cp:revision>2</cp:revision>
  <dcterms:created xsi:type="dcterms:W3CDTF">2006-08-16T00:00:00Z</dcterms:created>
  <dcterms:modified xsi:type="dcterms:W3CDTF">2022-01-18T16:04:17Z</dcterms:modified>
  <dc:identifier>DAEzGTlK7WI</dc:identifier>
</cp:coreProperties>
</file>